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6" r:id="rId3"/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cb0c723bb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cb0c723b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b4c0134f3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b4c0134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e4d82991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e4d8299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29fcaf15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29fcaf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a9aaaa27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a9aaa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4b0b1f1ae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4b0b1f1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4b0b1f1a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4b0b1f1a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4b0b1f1ae_0_9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4b0b1f1a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cb0c723bb_0_3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cb0c723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2458facc_0_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2458fac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28413afe_1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928413af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66ff14c87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66ff14c8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b4c0134f3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b4c0134f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4c0134f3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4c0134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8471c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8471c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8471c198_0_8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8471c19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8471c1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8471c1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8471c19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8471c19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8471c19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8471c1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28413afe_1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28413af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66ff14c87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66ff14c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38471c19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38471c19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466ff14c87_0_1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466ff14c8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cb0c723bb_0_1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cb0c723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66ff14c87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66ff14c8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cb0c723bb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cb0c723b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8ea1d391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8ea1d3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8ea1d391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58ea1d39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cb0c723bb_0_4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cb0c723b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66ff14c87_0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66ff14c8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66ff14c87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66ff14c8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b0c723bb_0_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cb0c723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e29fcaf15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e29fcaf1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4b0b1f1ae_0_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4b0b1f1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4b0b1f1ae_0_2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4b0b1f1a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4b0b1f1ae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4b0b1f1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06b07a17_2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06b07a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cb0c723bb_0_3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cb0c723b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008e872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1008e87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008e8725_0_8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31008e872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1f17d3418_0_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31f17d341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41964abb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341964ab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450629092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45062909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b4c0134f3_0_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b4c0134f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57abfc5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3657abf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2458facc_0_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2458fac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d8f58ad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d8f58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9022d56c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9022d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10;p2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0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0" name="Google Shape;80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6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9" name="Google Shape;99;p1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8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0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8" name="Google Shape;12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8" name="Google Shape;13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2" name="Google Shape;142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7" name="Google Shape;14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3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0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0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6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509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dk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9" name="Google Shape;39;p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9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1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9" name="Google Shape;49;p1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1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1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1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10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58" name="Google Shape;58;p1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1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1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1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plnkr.co/edit/9NBCWaXk0z7nvvlqXQM6?p=preview" TargetMode="External"/><Relationship Id="rId4" Type="http://schemas.openxmlformats.org/officeDocument/2006/relationships/hyperlink" Target="http://plnkr.co/edit/bbXykJcOpsO13sBUddeP?p=previe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s6console.com/" TargetMode="External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requirebin.com/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runkit.com/home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beta.observablehq.com/" TargetMode="External"/><Relationship Id="rId4" Type="http://schemas.openxmlformats.org/officeDocument/2006/relationships/image" Target="../media/image10.png"/><Relationship Id="rId5" Type="http://schemas.openxmlformats.org/officeDocument/2006/relationships/hyperlink" Target="https://beta.observablehq.com/@kyriosdata/aprendendo-javascript" TargetMode="External"/><Relationship Id="rId6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arketplace.visualstudio.com/items?itemName=cmstead.jsrefactor" TargetMode="External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w3schools.com/js/js_htmldom.asp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docs.io/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3js.org/" TargetMode="External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odejs.org/en/" TargetMode="External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kangax.github.io/compat-table" TargetMode="External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node.green/" TargetMode="External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npmjs.com/" TargetMode="External"/><Relationship Id="rId4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sonarcloud.io/dashboard?id=kyriosdata-github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github.com/kyriosdata/js/tree/master/topicos/ambientacao" TargetMode="External"/><Relationship Id="rId6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browserify.org/" TargetMode="External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eslint.org/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://jshint.com/" TargetMode="External"/><Relationship Id="rId6" Type="http://schemas.openxmlformats.org/officeDocument/2006/relationships/hyperlink" Target="https://www.jslint.com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jestjs.io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qunitjs.com/" TargetMode="External"/><Relationship Id="rId6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ocumentation.js.org/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://usejsdoc.org/" TargetMode="External"/><Relationship Id="rId6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snyk.io/" TargetMode="External"/><Relationship Id="rId4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surge.sh/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s://github.com/" TargetMode="External"/><Relationship Id="rId6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zeit.co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hyperlink" Target="https://openode.io" TargetMode="External"/><Relationship Id="rId7" Type="http://schemas.openxmlformats.org/officeDocument/2006/relationships/hyperlink" Target="https://zeit.co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mongodb.com/cloud/atlas" TargetMode="External"/><Relationship Id="rId4" Type="http://schemas.openxmlformats.org/officeDocument/2006/relationships/hyperlink" Target="https://www.mongodb.com/cloud/atlas" TargetMode="External"/><Relationship Id="rId5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dreamnix.com/" TargetMode="External"/><Relationship Id="rId4" Type="http://schemas.openxmlformats.org/officeDocument/2006/relationships/hyperlink" Target="https://www.dreamnix.com/" TargetMode="External"/><Relationship Id="rId5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braziljs.github.io/eloquente-javascript/" TargetMode="External"/><Relationship Id="rId4" Type="http://schemas.openxmlformats.org/officeDocument/2006/relationships/hyperlink" Target="http://eloquentjavascript.net/3rd_edition/" TargetMode="External"/><Relationship Id="rId5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jscompress.com/" TargetMode="External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rbyte.com/course/learn-javascript-in-one-week" TargetMode="External"/><Relationship Id="rId4" Type="http://schemas.openxmlformats.org/officeDocument/2006/relationships/hyperlink" Target="https://coderbyte.com/course/learn-javascript-in-one-week" TargetMode="External"/><Relationship Id="rId5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eveloper.mozilla.org/en-US/docs/Web/JavaScript/A_re-introduction_to_JavaScript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js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www.w3schools.com/j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es6-features.org" TargetMode="External"/><Relationship Id="rId4" Type="http://schemas.openxmlformats.org/officeDocument/2006/relationships/hyperlink" Target="http://es6-features.org" TargetMode="External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2"/>
          <p:cNvSpPr txBox="1"/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i="0" lang="pt-BR" sz="7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/>
          </a:p>
        </p:txBody>
      </p:sp>
      <p:sp>
        <p:nvSpPr>
          <p:cNvPr id="159" name="Google Shape;159;p32"/>
          <p:cNvSpPr txBox="1"/>
          <p:nvPr>
            <p:ph idx="1" type="subTitle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pt-BR"/>
              <a:t>Uma “bússola” para o aprendiz</a:t>
            </a:r>
            <a:endParaRPr/>
          </a:p>
        </p:txBody>
      </p:sp>
      <p:sp>
        <p:nvSpPr>
          <p:cNvPr id="160" name="Google Shape;160;p32"/>
          <p:cNvSpPr txBox="1"/>
          <p:nvPr/>
        </p:nvSpPr>
        <p:spPr>
          <a:xfrm>
            <a:off x="779250" y="4325400"/>
            <a:ext cx="70131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Fábio Nogueira de Lucena</a:t>
            </a:r>
            <a:br>
              <a:rPr lang="pt-BR"/>
            </a:br>
            <a:r>
              <a:rPr lang="pt-BR"/>
              <a:t>Copyright ©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/>
        </p:nvSpPr>
        <p:spPr>
          <a:xfrm>
            <a:off x="614100" y="1751400"/>
            <a:ext cx="82899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Sugestão para experimentar pequenos trechos de código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/>
              <a:t>Experimentação em JavaScript</a:t>
            </a:r>
            <a:endParaRPr/>
          </a:p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457200" y="1200150"/>
            <a:ext cx="8229600" cy="2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realizar os seus experimentos iniciais em JavaScript </a:t>
            </a:r>
            <a:r>
              <a:rPr lang="pt-BR" sz="2400"/>
              <a:t>há várias possibilidades: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pt-BR"/>
              <a:t>Usar o próprio </a:t>
            </a:r>
            <a:r>
              <a:rPr i="1" lang="pt-BR"/>
              <a:t>browser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lang="pt-BR"/>
              <a:t>Aplicações para teste</a:t>
            </a:r>
            <a:endParaRPr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Baseado em botão (</a:t>
            </a: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aqui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Automático (ao carregar p</a:t>
            </a:r>
            <a:r>
              <a:rPr lang="pt-BR" sz="1800"/>
              <a:t>ágina) 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aqui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es6console, RunKit, RequireBin</a:t>
            </a:r>
            <a:endParaRPr/>
          </a:p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/>
              <a:t>Observable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/>
              <a:t>Usar o próprio browser? Sim!</a:t>
            </a:r>
            <a:endParaRPr/>
          </a:p>
        </p:txBody>
      </p:sp>
      <p:sp>
        <p:nvSpPr>
          <p:cNvPr id="228" name="Google Shape;228;p43"/>
          <p:cNvSpPr txBox="1"/>
          <p:nvPr>
            <p:ph idx="1" type="body"/>
          </p:nvPr>
        </p:nvSpPr>
        <p:spPr>
          <a:xfrm>
            <a:off x="457200" y="1200150"/>
            <a:ext cx="8229600" cy="21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400"/>
              <a:t>Você pode abrir a janela de desenvolvimento (Console) e requisitar a execução de código…</a:t>
            </a:r>
            <a:br>
              <a:rPr lang="pt-BR" sz="2400"/>
            </a:br>
            <a:r>
              <a:rPr lang="pt-BR" sz="2400"/>
              <a:t>(por exemplo, quantos atributos tem o objeto “window”?)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94174"/>
            <a:ext cx="8005575" cy="17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es6console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https://es6console.com/</a:t>
            </a:r>
            <a:r>
              <a:rPr lang="pt-BR"/>
              <a:t>) </a:t>
            </a:r>
            <a:endParaRPr/>
          </a:p>
        </p:txBody>
      </p:sp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63" y="1152525"/>
            <a:ext cx="49815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 txBox="1"/>
          <p:nvPr/>
        </p:nvSpPr>
        <p:spPr>
          <a:xfrm>
            <a:off x="5008500" y="0"/>
            <a:ext cx="4135500" cy="383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experimentação de código em JavaScript...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RequireBin</a:t>
            </a:r>
            <a:endParaRPr/>
          </a:p>
        </p:txBody>
      </p:sp>
      <p:sp>
        <p:nvSpPr>
          <p:cNvPr id="243" name="Google Shape;243;p45"/>
          <p:cNvSpPr txBox="1"/>
          <p:nvPr/>
        </p:nvSpPr>
        <p:spPr>
          <a:xfrm>
            <a:off x="5066675" y="3883200"/>
            <a:ext cx="2237400" cy="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body contém apenas: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&lt;div id=”x”&gt;&lt;/div&gt;</a:t>
            </a:r>
            <a:endParaRPr b="1"/>
          </a:p>
        </p:txBody>
      </p:sp>
      <p:pic>
        <p:nvPicPr>
          <p:cNvPr id="244" name="Google Shape;244;p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007" y="1188625"/>
            <a:ext cx="7823067" cy="251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RunKit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https://runkit.com/home</a:t>
            </a:r>
            <a:r>
              <a:rPr lang="pt-BR"/>
              <a:t>) </a:t>
            </a:r>
            <a:endParaRPr/>
          </a:p>
        </p:txBody>
      </p:sp>
      <p:pic>
        <p:nvPicPr>
          <p:cNvPr id="250" name="Google Shape;2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450" y="1017725"/>
            <a:ext cx="592909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/>
        </p:nvSpPr>
        <p:spPr>
          <a:xfrm>
            <a:off x="5008500" y="0"/>
            <a:ext cx="4135500" cy="383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experimentação de código em JavaScript...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Pratique e faça suas anotações enquanto aprende...</a:t>
            </a:r>
            <a:endParaRPr/>
          </a:p>
        </p:txBody>
      </p:sp>
      <p:pic>
        <p:nvPicPr>
          <p:cNvPr id="257" name="Google Shape;257;p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53975"/>
            <a:ext cx="3799401" cy="290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2808" y="1353975"/>
            <a:ext cx="3565291" cy="29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 Studio Code (uma alternativa)</a:t>
            </a:r>
            <a:endParaRPr/>
          </a:p>
        </p:txBody>
      </p:sp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2703"/>
            <a:ext cx="9144000" cy="376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Refatoração de código em JavaScript</a:t>
            </a:r>
            <a:endParaRPr/>
          </a:p>
        </p:txBody>
      </p:sp>
      <p:pic>
        <p:nvPicPr>
          <p:cNvPr id="271" name="Google Shape;271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29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/>
        </p:nvSpPr>
        <p:spPr>
          <a:xfrm>
            <a:off x="614100" y="1751400"/>
            <a:ext cx="82899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JavaScript como ferramenta para manipular DOM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JavaScript = ECMAScript</a:t>
            </a:r>
            <a:endParaRPr/>
          </a:p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uma linguagem de programação dinâmica.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Pode-se, por exemplo, acrescentar um método a um objeto em tempo de execução. </a:t>
            </a:r>
            <a:br>
              <a:rPr lang="pt-BR"/>
            </a:br>
            <a:br>
              <a:rPr lang="pt-BR"/>
            </a:br>
            <a:r>
              <a:rPr lang="pt-BR"/>
              <a:t>Uma linguagem de programação dinâmica oferece, em tempo de execução, recursos que outras linguagens apenas oferecem em tempo de compilação.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 Object Model (DOM)</a:t>
            </a:r>
            <a:endParaRPr/>
          </a:p>
        </p:txBody>
      </p:sp>
      <p:pic>
        <p:nvPicPr>
          <p:cNvPr id="282" name="Google Shape;282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450" y="1267675"/>
            <a:ext cx="4227999" cy="3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1"/>
          <p:cNvSpPr txBox="1"/>
          <p:nvPr/>
        </p:nvSpPr>
        <p:spPr>
          <a:xfrm>
            <a:off x="355025" y="4605575"/>
            <a:ext cx="8664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manipular qualquer conteúdo de uma página HTML você precisará de JavaScript e de conhecer o que é conhecido por HTML DOM</a:t>
            </a:r>
            <a:endParaRPr/>
          </a:p>
        </p:txBody>
      </p:sp>
      <p:sp>
        <p:nvSpPr>
          <p:cNvPr id="284" name="Google Shape;284;p51"/>
          <p:cNvSpPr txBox="1"/>
          <p:nvPr/>
        </p:nvSpPr>
        <p:spPr>
          <a:xfrm>
            <a:off x="6534175" y="2312400"/>
            <a:ext cx="2408400" cy="12378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DOM é um padrão que define como obter, alterar, adicionar e remover elementos de uma página HTML.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</a:t>
            </a:r>
            <a:endParaRPr/>
          </a:p>
        </p:txBody>
      </p:sp>
      <p:pic>
        <p:nvPicPr>
          <p:cNvPr id="290" name="Google Shape;290;p5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5725" y="1251878"/>
            <a:ext cx="6886468" cy="37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Pequena “brincadeira” com DOM</a:t>
            </a:r>
            <a:endParaRPr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Queremos trocar o nome da seção por outro...</a:t>
            </a:r>
            <a:endParaRPr/>
          </a:p>
        </p:txBody>
      </p:sp>
      <p:pic>
        <p:nvPicPr>
          <p:cNvPr id="297" name="Google Shape;29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875" y="2102437"/>
            <a:ext cx="4765674" cy="24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Alterando o texto de um título...</a:t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“longo” comando, mas que resultou na alteração desejada...</a:t>
            </a:r>
            <a:endParaRPr/>
          </a:p>
        </p:txBody>
      </p:sp>
      <p:pic>
        <p:nvPicPr>
          <p:cNvPr id="304" name="Google Shape;304;p54"/>
          <p:cNvPicPr preferRelativeResize="0"/>
          <p:nvPr/>
        </p:nvPicPr>
        <p:blipFill rotWithShape="1">
          <a:blip r:embed="rId3">
            <a:alphaModFix/>
          </a:blip>
          <a:srcRect b="0" l="0" r="0" t="26144"/>
          <a:stretch/>
        </p:blipFill>
        <p:spPr>
          <a:xfrm>
            <a:off x="1241000" y="2147875"/>
            <a:ext cx="6713225" cy="29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Inserindo JavaScript </a:t>
            </a:r>
            <a:r>
              <a:rPr lang="pt-BR" sz="2600"/>
              <a:t>(</a:t>
            </a:r>
            <a:r>
              <a:rPr b="1" lang="pt-BR" sz="2600"/>
              <a:t>&lt;head&gt;&lt;script&gt;&lt;/script&gt;&lt;/head&gt;</a:t>
            </a:r>
            <a:r>
              <a:rPr lang="pt-BR" sz="2600"/>
              <a:t>)</a:t>
            </a:r>
            <a:endParaRPr sz="2600"/>
          </a:p>
        </p:txBody>
      </p:sp>
      <p:pic>
        <p:nvPicPr>
          <p:cNvPr id="310" name="Google Shape;3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771750" cy="323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50" y="725100"/>
            <a:ext cx="4915050" cy="265462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5"/>
          <p:cNvSpPr txBox="1"/>
          <p:nvPr/>
        </p:nvSpPr>
        <p:spPr>
          <a:xfrm>
            <a:off x="422175" y="4423275"/>
            <a:ext cx="7311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arquivo HTML contendo trecho de código em JavaScript.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código é executado após a janela ser carregada (exemplo de tratamento de evento).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/>
        </p:nvSpPr>
        <p:spPr>
          <a:xfrm>
            <a:off x="180550" y="1476625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Usando uma biblioteca</a:t>
            </a:r>
            <a:br>
              <a:rPr lang="pt-BR" sz="4800"/>
            </a:br>
            <a:r>
              <a:rPr lang="pt-BR" sz="4800"/>
              <a:t>“famosa”</a:t>
            </a:r>
            <a:endParaRPr sz="4800"/>
          </a:p>
        </p:txBody>
      </p:sp>
      <p:pic>
        <p:nvPicPr>
          <p:cNvPr id="318" name="Google Shape;318;p5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525" y="496850"/>
            <a:ext cx="4970724" cy="414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JavaScript e CSS em arquivos próprios </a:t>
            </a:r>
            <a:endParaRPr sz="2600"/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475" y="988388"/>
            <a:ext cx="4915051" cy="302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Arquivos próprios (mains.js e estilo.css)</a:t>
            </a:r>
            <a:endParaRPr sz="2600"/>
          </a:p>
        </p:txBody>
      </p:sp>
      <p:sp>
        <p:nvSpPr>
          <p:cNvPr id="330" name="Google Shape;330;p58"/>
          <p:cNvSpPr txBox="1"/>
          <p:nvPr/>
        </p:nvSpPr>
        <p:spPr>
          <a:xfrm>
            <a:off x="290425" y="3906800"/>
            <a:ext cx="29979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main.js</a:t>
            </a:r>
            <a:endParaRPr/>
          </a:p>
        </p:txBody>
      </p:sp>
      <p:sp>
        <p:nvSpPr>
          <p:cNvPr id="331" name="Google Shape;331;p58"/>
          <p:cNvSpPr txBox="1"/>
          <p:nvPr/>
        </p:nvSpPr>
        <p:spPr>
          <a:xfrm>
            <a:off x="5354450" y="3906800"/>
            <a:ext cx="2997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estilo.css</a:t>
            </a:r>
            <a:endParaRPr/>
          </a:p>
        </p:txBody>
      </p:sp>
      <p:pic>
        <p:nvPicPr>
          <p:cNvPr id="332" name="Google Shape;3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47636" cy="31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476" y="725100"/>
            <a:ext cx="2903150" cy="27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</a:t>
            </a:r>
            <a:endParaRPr sz="2600"/>
          </a:p>
        </p:txBody>
      </p:sp>
      <p:pic>
        <p:nvPicPr>
          <p:cNvPr id="339" name="Google Shape;3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00" y="704500"/>
            <a:ext cx="5390200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0"/>
          <p:cNvSpPr txBox="1"/>
          <p:nvPr/>
        </p:nvSpPr>
        <p:spPr>
          <a:xfrm>
            <a:off x="1466275" y="1409475"/>
            <a:ext cx="59313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Você quer desenhar em uma página HTML?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JavaScript (em três perspectivas)</a:t>
            </a:r>
            <a:endParaRPr/>
          </a:p>
        </p:txBody>
      </p:sp>
      <p:sp>
        <p:nvSpPr>
          <p:cNvPr id="172" name="Google Shape;172;p34"/>
          <p:cNvSpPr txBox="1"/>
          <p:nvPr>
            <p:ph idx="1" type="body"/>
          </p:nvPr>
        </p:nvSpPr>
        <p:spPr>
          <a:xfrm>
            <a:off x="457200" y="1970775"/>
            <a:ext cx="8229600" cy="29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BR" sz="3600"/>
              <a:t>Linguagem de programação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BR" sz="3600"/>
              <a:t>Ferramenta para manipular DOM</a:t>
            </a:r>
            <a:endParaRPr sz="3600"/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</a:pPr>
            <a:r>
              <a:rPr lang="pt-BR" sz="3600"/>
              <a:t>Propósito geral (Node.js)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Ilustra uso de canvas</a:t>
            </a:r>
            <a:endParaRPr sz="2600"/>
          </a:p>
        </p:txBody>
      </p:sp>
      <p:pic>
        <p:nvPicPr>
          <p:cNvPr id="350" name="Google Shape;3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95200" cy="385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604" y="725100"/>
            <a:ext cx="3670799" cy="30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2"/>
          <p:cNvSpPr txBox="1"/>
          <p:nvPr/>
        </p:nvSpPr>
        <p:spPr>
          <a:xfrm>
            <a:off x="614100" y="1751400"/>
            <a:ext cx="82899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JavaScript como </a:t>
            </a:r>
            <a:br>
              <a:rPr lang="pt-BR" sz="4800">
                <a:latin typeface="Nunito"/>
                <a:ea typeface="Nunito"/>
                <a:cs typeface="Nunito"/>
                <a:sym typeface="Nunito"/>
              </a:rPr>
            </a:b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linguagem de propósito geral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9999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/>
        </p:nvSpPr>
        <p:spPr>
          <a:xfrm>
            <a:off x="853675" y="627225"/>
            <a:ext cx="7749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Executando JS fora do browser?</a:t>
            </a:r>
            <a:endParaRPr sz="4800"/>
          </a:p>
        </p:txBody>
      </p:sp>
      <p:sp>
        <p:nvSpPr>
          <p:cNvPr id="362" name="Google Shape;362;p63"/>
          <p:cNvSpPr txBox="1"/>
          <p:nvPr/>
        </p:nvSpPr>
        <p:spPr>
          <a:xfrm>
            <a:off x="853675" y="2767525"/>
            <a:ext cx="387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3F3F3"/>
                </a:solidFill>
              </a:rPr>
              <a:t>Node.js</a:t>
            </a:r>
            <a:endParaRPr sz="3600">
              <a:solidFill>
                <a:srgbClr val="F3F3F3"/>
              </a:solidFill>
            </a:endParaRPr>
          </a:p>
        </p:txBody>
      </p:sp>
      <p:pic>
        <p:nvPicPr>
          <p:cNvPr id="363" name="Google Shape;363;p6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050" y="1896476"/>
            <a:ext cx="3300625" cy="247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há como ignorar...</a:t>
            </a:r>
            <a:endParaRPr/>
          </a:p>
        </p:txBody>
      </p:sp>
      <p:pic>
        <p:nvPicPr>
          <p:cNvPr id="369" name="Google Shape;3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9103"/>
            <a:ext cx="8839200" cy="1360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5"/>
          <p:cNvSpPr txBox="1"/>
          <p:nvPr/>
        </p:nvSpPr>
        <p:spPr>
          <a:xfrm>
            <a:off x="853675" y="1563575"/>
            <a:ext cx="7749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JavaScript evolui. O que está disponível onde?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Browser?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http://kangax.github.io/compat-table</a:t>
            </a:r>
            <a:r>
              <a:rPr lang="pt-BR"/>
              <a:t>) </a:t>
            </a:r>
            <a:endParaRPr/>
          </a:p>
        </p:txBody>
      </p:sp>
      <p:pic>
        <p:nvPicPr>
          <p:cNvPr id="380" name="Google Shape;3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926" y="1063725"/>
            <a:ext cx="5334152" cy="40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Node.js</a:t>
            </a:r>
            <a:r>
              <a:rPr lang="pt-BR"/>
              <a:t>?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http://node.green/</a:t>
            </a:r>
            <a:r>
              <a:rPr lang="pt-BR"/>
              <a:t>) </a:t>
            </a:r>
            <a:endParaRPr/>
          </a:p>
        </p:txBody>
      </p:sp>
      <p:pic>
        <p:nvPicPr>
          <p:cNvPr id="386" name="Google Shape;3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150" y="1185775"/>
            <a:ext cx="496831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8"/>
          <p:cNvSpPr txBox="1"/>
          <p:nvPr/>
        </p:nvSpPr>
        <p:spPr>
          <a:xfrm>
            <a:off x="1050200" y="939350"/>
            <a:ext cx="7749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Precisaremos de outras ferramentas para desenvolvimento em JavaScript...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Reutilizando código</a:t>
            </a:r>
            <a:endParaRPr/>
          </a:p>
        </p:txBody>
      </p:sp>
      <p:pic>
        <p:nvPicPr>
          <p:cNvPr id="397" name="Google Shape;397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1384203"/>
            <a:ext cx="6515100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Integração contínua e análise estática</a:t>
            </a:r>
            <a:endParaRPr sz="3400"/>
          </a:p>
        </p:txBody>
      </p:sp>
      <p:pic>
        <p:nvPicPr>
          <p:cNvPr id="403" name="Google Shape;403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7225" y="1215778"/>
            <a:ext cx="3717859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7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215778"/>
            <a:ext cx="4482425" cy="182523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0"/>
          <p:cNvSpPr txBox="1"/>
          <p:nvPr/>
        </p:nvSpPr>
        <p:spPr>
          <a:xfrm>
            <a:off x="152400" y="3193425"/>
            <a:ext cx="4253100" cy="14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Este projeto pode servir de inspiração para os</a:t>
            </a:r>
            <a:br>
              <a:rPr lang="pt-BR" sz="2400"/>
            </a:br>
            <a:r>
              <a:rPr lang="pt-BR" sz="2400"/>
              <a:t>seus projetos!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900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/>
        </p:nvSpPr>
        <p:spPr>
          <a:xfrm>
            <a:off x="558875" y="1420075"/>
            <a:ext cx="8038800" cy="16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JavaScript como </a:t>
            </a:r>
            <a:br>
              <a:rPr lang="pt-BR" sz="4800">
                <a:latin typeface="Nunito"/>
                <a:ea typeface="Nunito"/>
                <a:cs typeface="Nunito"/>
                <a:sym typeface="Nunito"/>
              </a:rPr>
            </a:b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Linguagem de Programação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Browserify</a:t>
            </a:r>
            <a:endParaRPr/>
          </a:p>
        </p:txBody>
      </p:sp>
      <p:pic>
        <p:nvPicPr>
          <p:cNvPr id="411" name="Google Shape;411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2825" y="1152475"/>
            <a:ext cx="5357825" cy="352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estática</a:t>
            </a:r>
            <a:endParaRPr/>
          </a:p>
        </p:txBody>
      </p:sp>
      <p:pic>
        <p:nvPicPr>
          <p:cNvPr id="417" name="Google Shape;417;p7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088" y="1509298"/>
            <a:ext cx="6105824" cy="23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2"/>
          <p:cNvSpPr txBox="1"/>
          <p:nvPr/>
        </p:nvSpPr>
        <p:spPr>
          <a:xfrm>
            <a:off x="0" y="4679400"/>
            <a:ext cx="6518400" cy="4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opções: (a) </a:t>
            </a:r>
            <a:r>
              <a:rPr lang="pt-BR">
                <a:solidFill>
                  <a:schemeClr val="dk2"/>
                </a:solidFill>
              </a:rPr>
              <a:t>JSHint (</a:t>
            </a:r>
            <a:r>
              <a:rPr lang="pt-BR" u="sng">
                <a:solidFill>
                  <a:schemeClr val="accent5"/>
                </a:solidFill>
                <a:hlinkClick r:id="rId5"/>
              </a:rPr>
              <a:t>http://jshint.com/</a:t>
            </a:r>
            <a:r>
              <a:rPr lang="pt-BR">
                <a:solidFill>
                  <a:schemeClr val="dk2"/>
                </a:solidFill>
              </a:rPr>
              <a:t>); (b) JSLint (</a:t>
            </a:r>
            <a:r>
              <a:rPr lang="pt-BR" u="sng">
                <a:solidFill>
                  <a:schemeClr val="accent5"/>
                </a:solidFill>
                <a:hlinkClick r:id="rId6"/>
              </a:rPr>
              <a:t>https://www.jslint.com/</a:t>
            </a:r>
            <a:r>
              <a:rPr lang="pt-BR">
                <a:solidFill>
                  <a:schemeClr val="dk2"/>
                </a:solidFill>
              </a:rPr>
              <a:t>)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Testes de unidade em JavaScript</a:t>
            </a:r>
            <a:endParaRPr/>
          </a:p>
        </p:txBody>
      </p:sp>
      <p:pic>
        <p:nvPicPr>
          <p:cNvPr id="424" name="Google Shape;424;p7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500" y="2182719"/>
            <a:ext cx="4441999" cy="18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7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8" y="2227438"/>
            <a:ext cx="385762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Documentação de código em JavaScript</a:t>
            </a:r>
            <a:endParaRPr/>
          </a:p>
        </p:txBody>
      </p:sp>
      <p:pic>
        <p:nvPicPr>
          <p:cNvPr id="431" name="Google Shape;431;p7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75" y="1564475"/>
            <a:ext cx="4782900" cy="2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1451" y="1564475"/>
            <a:ext cx="3888424" cy="207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4"/>
          <p:cNvSpPr txBox="1"/>
          <p:nvPr/>
        </p:nvSpPr>
        <p:spPr>
          <a:xfrm>
            <a:off x="116200" y="4214500"/>
            <a:ext cx="65184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insere a documentação no código JavaScript (/** */) e estas ferramentas se encarregam de gerar páginas HTML correspondentes.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84488"/>
            <a:ext cx="8839201" cy="157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6"/>
          <p:cNvSpPr txBox="1"/>
          <p:nvPr/>
        </p:nvSpPr>
        <p:spPr>
          <a:xfrm>
            <a:off x="853675" y="1563575"/>
            <a:ext cx="77496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latin typeface="Nunito"/>
                <a:ea typeface="Nunito"/>
                <a:cs typeface="Nunito"/>
                <a:sym typeface="Nunito"/>
              </a:rPr>
              <a:t>Onde hospedar e outros serviços gratuitos...</a:t>
            </a:r>
            <a:endParaRPr sz="4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7"/>
          <p:cNvSpPr txBox="1"/>
          <p:nvPr>
            <p:ph idx="4294967295" type="title"/>
          </p:nvPr>
        </p:nvSpPr>
        <p:spPr>
          <a:xfrm>
            <a:off x="0" y="228600"/>
            <a:ext cx="8520600" cy="60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hospedar o seu projeto...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49" name="Google Shape;449;p7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1200"/>
            <a:ext cx="4294651" cy="338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6950" y="1141200"/>
            <a:ext cx="4294651" cy="3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8"/>
          <p:cNvSpPr txBox="1"/>
          <p:nvPr>
            <p:ph idx="4294967295" type="title"/>
          </p:nvPr>
        </p:nvSpPr>
        <p:spPr>
          <a:xfrm>
            <a:off x="0" y="228600"/>
            <a:ext cx="8520600" cy="60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hospedar o seu projeto...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56" name="Google Shape;456;p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50" y="1141200"/>
            <a:ext cx="4392151" cy="25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101" y="988800"/>
            <a:ext cx="4264498" cy="3598322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78"/>
          <p:cNvSpPr txBox="1"/>
          <p:nvPr/>
        </p:nvSpPr>
        <p:spPr>
          <a:xfrm>
            <a:off x="5898425" y="4667500"/>
            <a:ext cx="204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https://openode.io</a:t>
            </a:r>
            <a:r>
              <a:rPr lang="pt-BR"/>
              <a:t> </a:t>
            </a:r>
            <a:endParaRPr/>
          </a:p>
        </p:txBody>
      </p:sp>
      <p:sp>
        <p:nvSpPr>
          <p:cNvPr id="459" name="Google Shape;459;p78"/>
          <p:cNvSpPr txBox="1"/>
          <p:nvPr/>
        </p:nvSpPr>
        <p:spPr>
          <a:xfrm>
            <a:off x="1355925" y="4164425"/>
            <a:ext cx="2045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https://zeit.co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9"/>
          <p:cNvSpPr txBox="1"/>
          <p:nvPr>
            <p:ph idx="4294967295" type="title"/>
          </p:nvPr>
        </p:nvSpPr>
        <p:spPr>
          <a:xfrm>
            <a:off x="0" y="228600"/>
            <a:ext cx="8520600" cy="60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armazenamento de dados...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5" name="Google Shape;465;p79"/>
          <p:cNvSpPr txBox="1"/>
          <p:nvPr/>
        </p:nvSpPr>
        <p:spPr>
          <a:xfrm>
            <a:off x="1355925" y="4164425"/>
            <a:ext cx="314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https://www.mongodb.com/atlas</a:t>
            </a:r>
            <a:r>
              <a:rPr lang="pt-BR"/>
              <a:t> </a:t>
            </a:r>
            <a:endParaRPr/>
          </a:p>
        </p:txBody>
      </p:sp>
      <p:pic>
        <p:nvPicPr>
          <p:cNvPr id="466" name="Google Shape;466;p7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88800"/>
            <a:ext cx="5217184" cy="30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>
            <p:ph idx="4294967295" type="title"/>
          </p:nvPr>
        </p:nvSpPr>
        <p:spPr>
          <a:xfrm>
            <a:off x="0" y="1364075"/>
            <a:ext cx="8520600" cy="60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armazenamento de dados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usando MySQL, dentre outros</a:t>
            </a:r>
            <a:b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serviços 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72" name="Google Shape;472;p80"/>
          <p:cNvSpPr txBox="1"/>
          <p:nvPr/>
        </p:nvSpPr>
        <p:spPr>
          <a:xfrm>
            <a:off x="1355925" y="4164425"/>
            <a:ext cx="31458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https://www.dreamnix.com/</a:t>
            </a:r>
            <a:r>
              <a:rPr lang="pt-BR"/>
              <a:t> </a:t>
            </a:r>
            <a:endParaRPr/>
          </a:p>
        </p:txBody>
      </p:sp>
      <p:pic>
        <p:nvPicPr>
          <p:cNvPr id="473" name="Google Shape;473;p8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650" y="0"/>
            <a:ext cx="266004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/>
              <a:t>Melhor livro, melhor tutorial!</a:t>
            </a:r>
            <a:endParaRPr/>
          </a:p>
        </p:txBody>
      </p:sp>
      <p:sp>
        <p:nvSpPr>
          <p:cNvPr id="183" name="Google Shape;183;p36"/>
          <p:cNvSpPr txBox="1"/>
          <p:nvPr/>
        </p:nvSpPr>
        <p:spPr>
          <a:xfrm>
            <a:off x="5862825" y="2008550"/>
            <a:ext cx="3236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Você experimenta online,</a:t>
            </a:r>
            <a:br>
              <a:rPr lang="pt-BR"/>
            </a:br>
            <a:r>
              <a:rPr lang="pt-BR"/>
              <a:t>ao longo do próprio texto, </a:t>
            </a:r>
            <a:br>
              <a:rPr lang="pt-BR"/>
            </a:br>
            <a:r>
              <a:rPr lang="pt-BR"/>
              <a:t>“de graça”.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versão 2 está disponível 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português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aqui</a:t>
            </a:r>
            <a:r>
              <a:rPr lang="pt-BR"/>
              <a:t>)</a:t>
            </a:r>
            <a:endParaRPr/>
          </a:p>
        </p:txBody>
      </p:sp>
      <p:pic>
        <p:nvPicPr>
          <p:cNvPr id="184" name="Google Shape;184;p3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5750" y="1477028"/>
            <a:ext cx="2511077" cy="32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8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5488" y="247650"/>
            <a:ext cx="612397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81"/>
          <p:cNvSpPr txBox="1"/>
          <p:nvPr/>
        </p:nvSpPr>
        <p:spPr>
          <a:xfrm>
            <a:off x="159675" y="1983925"/>
            <a:ext cx="2503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Uma dica final:</a:t>
            </a:r>
            <a:br>
              <a:rPr lang="pt-BR" sz="2400"/>
            </a:br>
            <a:r>
              <a:rPr lang="pt-BR" sz="2400"/>
              <a:t>comprima seu código JS</a:t>
            </a:r>
            <a:endParaRPr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Não há um fim...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/>
              <a:t>Uma introdução (gratuita)</a:t>
            </a:r>
            <a:endParaRPr/>
          </a:p>
        </p:txBody>
      </p:sp>
      <p:sp>
        <p:nvSpPr>
          <p:cNvPr id="190" name="Google Shape;190;p37"/>
          <p:cNvSpPr txBox="1"/>
          <p:nvPr/>
        </p:nvSpPr>
        <p:spPr>
          <a:xfrm>
            <a:off x="457200" y="1491675"/>
            <a:ext cx="7126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https://coderbyte.com/course/learn-javascript-in-one-week</a:t>
            </a:r>
            <a:r>
              <a:rPr lang="pt-BR"/>
              <a:t> </a:t>
            </a:r>
            <a:endParaRPr/>
          </a:p>
        </p:txBody>
      </p:sp>
      <p:pic>
        <p:nvPicPr>
          <p:cNvPr id="191" name="Google Shape;191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0875" y="1953500"/>
            <a:ext cx="5518677" cy="27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tutorial</a:t>
            </a:r>
            <a:endParaRPr/>
          </a:p>
        </p:txBody>
      </p:sp>
      <p:pic>
        <p:nvPicPr>
          <p:cNvPr id="197" name="Google Shape;197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762" y="1258900"/>
            <a:ext cx="4978474" cy="37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Outro tutorial e fonte de referência</a:t>
            </a:r>
            <a:endParaRPr/>
          </a:p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você já programa</a:t>
            </a:r>
            <a:br>
              <a:rPr lang="pt-BR"/>
            </a:br>
            <a:r>
              <a:rPr lang="pt-BR"/>
              <a:t>em JS, então você</a:t>
            </a:r>
            <a:br>
              <a:rPr lang="pt-BR"/>
            </a:br>
            <a:r>
              <a:rPr lang="pt-BR"/>
              <a:t>pode usar esse portal</a:t>
            </a:r>
            <a:br>
              <a:rPr lang="pt-BR"/>
            </a:br>
            <a:r>
              <a:rPr lang="pt-BR"/>
              <a:t>como referência.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00" y="1472613"/>
            <a:ext cx="4174626" cy="31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9"/>
          <p:cNvSpPr txBox="1"/>
          <p:nvPr/>
        </p:nvSpPr>
        <p:spPr>
          <a:xfrm>
            <a:off x="523550" y="4322400"/>
            <a:ext cx="70131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https://www.w3schools.com/js/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ES6 (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http://es6-features.org</a:t>
            </a:r>
            <a:r>
              <a:rPr lang="pt-BR"/>
              <a:t>) </a:t>
            </a:r>
            <a:endParaRPr/>
          </a:p>
        </p:txBody>
      </p:sp>
      <p:pic>
        <p:nvPicPr>
          <p:cNvPr id="211" name="Google Shape;211;p4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2552" y="1241200"/>
            <a:ext cx="4552250" cy="38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